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5"/>
  </p:sldMasterIdLst>
  <p:notesMasterIdLst>
    <p:notesMasterId r:id="rId17"/>
  </p:notesMasterIdLst>
  <p:sldIdLst>
    <p:sldId id="256" r:id="rId6"/>
    <p:sldId id="280" r:id="rId7"/>
    <p:sldId id="273" r:id="rId8"/>
    <p:sldId id="262" r:id="rId9"/>
    <p:sldId id="277" r:id="rId10"/>
    <p:sldId id="278" r:id="rId11"/>
    <p:sldId id="279" r:id="rId12"/>
    <p:sldId id="272" r:id="rId13"/>
    <p:sldId id="274" r:id="rId14"/>
    <p:sldId id="275" r:id="rId15"/>
    <p:sldId id="268"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Bruechert" initials="TB" lastIdx="8" clrIdx="0"/>
  <p:cmAuthor id="1" name="Brew, Donnie (FHWA)" initials="BD(" lastIdx="1" clrIdx="1">
    <p:extLst>
      <p:ext uri="{19B8F6BF-5375-455C-9EA6-DF929625EA0E}">
        <p15:presenceInfo xmlns:p15="http://schemas.microsoft.com/office/powerpoint/2012/main" userId="S-1-5-21-982035342-1880134254-310265210-138177" providerId="AD"/>
      </p:ext>
    </p:extLst>
  </p:cmAuthor>
  <p:cmAuthor id="2" name="Lindauer, Owen (FHWA)" initials="LO(" lastIdx="1" clrIdx="2">
    <p:extLst>
      <p:ext uri="{19B8F6BF-5375-455C-9EA6-DF929625EA0E}">
        <p15:presenceInfo xmlns:p15="http://schemas.microsoft.com/office/powerpoint/2012/main" userId="S-1-5-21-982035342-1880134254-310265210-57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84627" autoAdjust="0"/>
  </p:normalViewPr>
  <p:slideViewPr>
    <p:cSldViewPr>
      <p:cViewPr varScale="1">
        <p:scale>
          <a:sx n="62" d="100"/>
          <a:sy n="62" d="100"/>
        </p:scale>
        <p:origin x="1326" y="72"/>
      </p:cViewPr>
      <p:guideLst>
        <p:guide orient="horz" pos="2160"/>
        <p:guide pos="2880"/>
      </p:guideLst>
    </p:cSldViewPr>
  </p:slideViewPr>
  <p:notesTextViewPr>
    <p:cViewPr>
      <p:scale>
        <a:sx n="1" d="1"/>
        <a:sy n="1" d="1"/>
      </p:scale>
      <p:origin x="0" y="0"/>
    </p:cViewPr>
  </p:notesTextViewPr>
  <p:notesViewPr>
    <p:cSldViewPr>
      <p:cViewPr>
        <p:scale>
          <a:sx n="134" d="100"/>
          <a:sy n="134" d="100"/>
        </p:scale>
        <p:origin x="110" y="9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0" Type="http://schemas.openxmlformats.org/officeDocument/2006/relationships/viewProps" Target="viewProps.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8A910CF6-8265-44CC-B1CC-8C609A4A6F17}" type="datetimeFigureOut">
              <a:rPr lang="en-US" smtClean="0"/>
              <a:t>9/5/2018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A8BE870F-E1C3-4D52-8EAA-F7645F748AAB}" type="slidenum">
              <a:rPr lang="en-US" smtClean="0"/>
              <a:t>‹#›</a:t>
            </a:fld>
            <a:endParaRPr lang="en-US" dirty="0"/>
          </a:p>
        </p:txBody>
      </p:sp>
    </p:spTree>
    <p:extLst>
      <p:ext uri="{BB962C8B-B14F-4D97-AF65-F5344CB8AC3E}">
        <p14:creationId xmlns:p14="http://schemas.microsoft.com/office/powerpoint/2010/main" val="275730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E870F-E1C3-4D52-8EAA-F7645F748AAB}" type="slidenum">
              <a:rPr lang="en-US" smtClean="0"/>
              <a:t>1</a:t>
            </a:fld>
            <a:endParaRPr lang="en-US" dirty="0"/>
          </a:p>
        </p:txBody>
      </p:sp>
    </p:spTree>
    <p:extLst>
      <p:ext uri="{BB962C8B-B14F-4D97-AF65-F5344CB8AC3E}">
        <p14:creationId xmlns:p14="http://schemas.microsoft.com/office/powerpoint/2010/main" val="5227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check box </a:t>
            </a:r>
            <a:r>
              <a:rPr lang="en-US" b="1" dirty="0">
                <a:solidFill>
                  <a:srgbClr val="FF0000"/>
                </a:solidFill>
              </a:rPr>
              <a:t>on a consultation (notice of continuous activity) </a:t>
            </a:r>
            <a:r>
              <a:rPr lang="en-US" dirty="0"/>
              <a:t>may suffice where there are few or no changes. Re-evaluations may include tables, charts and graphics to simplify and enhance the documentation. The documentation needs to indicate the entire project footprint (evaluated in the last CE determination, EA/FONSI, EIS/ROD) was considered as part of the validation process.</a:t>
            </a:r>
          </a:p>
          <a:p>
            <a:endParaRPr lang="en-US" dirty="0"/>
          </a:p>
          <a:p>
            <a:r>
              <a:rPr lang="en-US" dirty="0"/>
              <a:t>It is important to note who at the State DOT reviewed</a:t>
            </a:r>
            <a:r>
              <a:rPr lang="en-US" baseline="0" dirty="0"/>
              <a:t> the information and their qualifications for doing so.</a:t>
            </a:r>
            <a:r>
              <a:rPr lang="en-US" dirty="0"/>
              <a:t>  The recommendation to FHWA that the NEPA decision is valid</a:t>
            </a:r>
            <a:r>
              <a:rPr lang="en-US" baseline="0" dirty="0"/>
              <a:t> or a new environmental document must be prepared should be reviewed and approved by a senior State DOT environmental manager.</a:t>
            </a:r>
            <a:endParaRPr lang="en-US" dirty="0"/>
          </a:p>
        </p:txBody>
      </p:sp>
      <p:sp>
        <p:nvSpPr>
          <p:cNvPr id="4" name="Slide Number Placeholder 3"/>
          <p:cNvSpPr>
            <a:spLocks noGrp="1"/>
          </p:cNvSpPr>
          <p:nvPr>
            <p:ph type="sldNum" sz="quarter" idx="10"/>
          </p:nvPr>
        </p:nvSpPr>
        <p:spPr/>
        <p:txBody>
          <a:bodyPr/>
          <a:lstStyle/>
          <a:p>
            <a:fld id="{A8BE870F-E1C3-4D52-8EAA-F7645F748AAB}" type="slidenum">
              <a:rPr lang="en-US" smtClean="0"/>
              <a:t>4</a:t>
            </a:fld>
            <a:endParaRPr lang="en-US" dirty="0"/>
          </a:p>
        </p:txBody>
      </p:sp>
    </p:spTree>
    <p:extLst>
      <p:ext uri="{BB962C8B-B14F-4D97-AF65-F5344CB8AC3E}">
        <p14:creationId xmlns:p14="http://schemas.microsoft.com/office/powerpoint/2010/main" val="9789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E870F-E1C3-4D52-8EAA-F7645F748AAB}" type="slidenum">
              <a:rPr lang="en-US" smtClean="0"/>
              <a:t>5</a:t>
            </a:fld>
            <a:endParaRPr lang="en-US" dirty="0"/>
          </a:p>
        </p:txBody>
      </p:sp>
    </p:spTree>
    <p:extLst>
      <p:ext uri="{BB962C8B-B14F-4D97-AF65-F5344CB8AC3E}">
        <p14:creationId xmlns:p14="http://schemas.microsoft.com/office/powerpoint/2010/main" val="94678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check box </a:t>
            </a:r>
            <a:r>
              <a:rPr lang="en-US" b="1" dirty="0">
                <a:solidFill>
                  <a:srgbClr val="FF0000"/>
                </a:solidFill>
              </a:rPr>
              <a:t>on a consultation (notice of continuous activity) </a:t>
            </a:r>
            <a:r>
              <a:rPr lang="en-US" dirty="0"/>
              <a:t>may suffice where there are few or no changes. Re-evaluations may include tables, charts and graphics to simplify and enhance the documentation. The documentation needs to indicate the entire project footprint (evaluated in the last CE determination, EA/FONSI, EIS/ROD) was considered as part of the validation process.</a:t>
            </a:r>
          </a:p>
          <a:p>
            <a:endParaRPr lang="en-US" dirty="0"/>
          </a:p>
          <a:p>
            <a:r>
              <a:rPr lang="en-US" dirty="0"/>
              <a:t>It is important to note who at the State DOT reviewed</a:t>
            </a:r>
            <a:r>
              <a:rPr lang="en-US" baseline="0" dirty="0"/>
              <a:t> the information and their qualifications for doing so.</a:t>
            </a:r>
            <a:r>
              <a:rPr lang="en-US" dirty="0"/>
              <a:t>  The recommendation to FHWA that the NEPA decision is valid</a:t>
            </a:r>
            <a:r>
              <a:rPr lang="en-US" baseline="0" dirty="0"/>
              <a:t> or a new environmental document must be prepared should be reviewed and approved by a senior State DOT environmental manager.</a:t>
            </a:r>
            <a:endParaRPr lang="en-US" dirty="0"/>
          </a:p>
        </p:txBody>
      </p:sp>
      <p:sp>
        <p:nvSpPr>
          <p:cNvPr id="4" name="Slide Number Placeholder 3"/>
          <p:cNvSpPr>
            <a:spLocks noGrp="1"/>
          </p:cNvSpPr>
          <p:nvPr>
            <p:ph type="sldNum" sz="quarter" idx="10"/>
          </p:nvPr>
        </p:nvSpPr>
        <p:spPr/>
        <p:txBody>
          <a:bodyPr/>
          <a:lstStyle/>
          <a:p>
            <a:fld id="{A8BE870F-E1C3-4D52-8EAA-F7645F748AAB}" type="slidenum">
              <a:rPr lang="en-US" smtClean="0"/>
              <a:t>6</a:t>
            </a:fld>
            <a:endParaRPr lang="en-US" dirty="0"/>
          </a:p>
        </p:txBody>
      </p:sp>
    </p:spTree>
    <p:extLst>
      <p:ext uri="{BB962C8B-B14F-4D97-AF65-F5344CB8AC3E}">
        <p14:creationId xmlns:p14="http://schemas.microsoft.com/office/powerpoint/2010/main" val="377048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E870F-E1C3-4D52-8EAA-F7645F748AAB}" type="slidenum">
              <a:rPr lang="en-US" smtClean="0"/>
              <a:t>11</a:t>
            </a:fld>
            <a:endParaRPr lang="en-US" dirty="0"/>
          </a:p>
        </p:txBody>
      </p:sp>
    </p:spTree>
    <p:extLst>
      <p:ext uri="{BB962C8B-B14F-4D97-AF65-F5344CB8AC3E}">
        <p14:creationId xmlns:p14="http://schemas.microsoft.com/office/powerpoint/2010/main" val="318615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08292C-C408-4E85-8140-AF45583E5808}"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375253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01393D0-2B9A-45F3-A69D-9D6FDF9C25DD}" type="datetime1">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2820683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01393D0-2B9A-45F3-A69D-9D6FDF9C25DD}"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874758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01393D0-2B9A-45F3-A69D-9D6FDF9C25DD}"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895513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1393D0-2B9A-45F3-A69D-9D6FDF9C25DD}"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17515803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1393D0-2B9A-45F3-A69D-9D6FDF9C25DD}" type="datetime1">
              <a:rPr lang="en-US" smtClean="0"/>
              <a:t>9/5/2018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29934898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1393D0-2B9A-45F3-A69D-9D6FDF9C25DD}" type="datetime1">
              <a:rPr lang="en-US" smtClean="0"/>
              <a:t>9/5/2018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24232926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A9BD47-7121-4D73-8BE6-0A628EF8198B}"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28986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C0543-DB1A-404B-B988-6F2557D192B9}"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22527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E38BE-64F2-4233-8417-CBD70718D027}"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26874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092DAB-63F7-4A0D-9E21-705249C9F309}"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408954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1393D0-2B9A-45F3-A69D-9D6FDF9C25DD}" type="datetime1">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13302419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00E429-3FD7-4B81-833F-D0E03F0F29A7}" type="datetime1">
              <a:rPr lang="en-US" smtClean="0"/>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356577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FE732F8-23BC-4400-9C1B-2EEB8D6D1516}" type="datetime1">
              <a:rPr lang="en-US" smtClean="0"/>
              <a:t>9/5/2018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97104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37E7B7-EB9A-472F-94B9-FC0A4E3FA2DA}" type="datetime1">
              <a:rPr lang="en-US" smtClean="0"/>
              <a:t>9/5/2018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422333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B51D7BD-644F-4B7C-AAE8-2F807F6CD036}" type="datetime1">
              <a:rPr lang="en-US" smtClean="0"/>
              <a:t>9/5/2018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130232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91D790-ED78-4755-B1A3-96755BB72BED}" type="datetime1">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F2206A-74CF-4D7E-8031-F3615C0E7ACE}" type="slidenum">
              <a:rPr lang="en-US" smtClean="0"/>
              <a:t>‹#›</a:t>
            </a:fld>
            <a:endParaRPr lang="en-US" dirty="0"/>
          </a:p>
        </p:txBody>
      </p:sp>
    </p:spTree>
    <p:extLst>
      <p:ext uri="{BB962C8B-B14F-4D97-AF65-F5344CB8AC3E}">
        <p14:creationId xmlns:p14="http://schemas.microsoft.com/office/powerpoint/2010/main" val="341733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1393D0-2B9A-45F3-A69D-9D6FDF9C25DD}" type="datetime1">
              <a:rPr lang="en-US" smtClean="0"/>
              <a:t>9/5/2018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BF2206A-74CF-4D7E-8031-F3615C0E7ACE}" type="slidenum">
              <a:rPr lang="en-US" smtClean="0"/>
              <a:t>‹#›</a:t>
            </a:fld>
            <a:endParaRPr lang="en-US" dirty="0"/>
          </a:p>
        </p:txBody>
      </p:sp>
    </p:spTree>
    <p:extLst>
      <p:ext uri="{BB962C8B-B14F-4D97-AF65-F5344CB8AC3E}">
        <p14:creationId xmlns:p14="http://schemas.microsoft.com/office/powerpoint/2010/main" val="352092247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143000"/>
          </a:xfrm>
        </p:spPr>
        <p:txBody>
          <a:bodyPr/>
          <a:lstStyle/>
          <a:p>
            <a:r>
              <a:rPr lang="en-US" sz="4400" dirty="0" smtClean="0"/>
              <a:t>KYTC Reevaluation Process</a:t>
            </a:r>
            <a:endParaRPr lang="en-US" sz="4400" dirty="0"/>
          </a:p>
        </p:txBody>
      </p:sp>
      <p:sp>
        <p:nvSpPr>
          <p:cNvPr id="3" name="Subtitle 2"/>
          <p:cNvSpPr>
            <a:spLocks noGrp="1"/>
          </p:cNvSpPr>
          <p:nvPr>
            <p:ph type="subTitle" idx="1"/>
          </p:nvPr>
        </p:nvSpPr>
        <p:spPr>
          <a:xfrm>
            <a:off x="1066800" y="3886200"/>
            <a:ext cx="7315200" cy="914400"/>
          </a:xfrm>
        </p:spPr>
        <p:txBody>
          <a:bodyPr>
            <a:noAutofit/>
          </a:bodyPr>
          <a:lstStyle/>
          <a:p>
            <a:pPr algn="r"/>
            <a:endParaRPr lang="en-US" sz="2800" dirty="0"/>
          </a:p>
        </p:txBody>
      </p:sp>
    </p:spTree>
    <p:extLst>
      <p:ext uri="{BB962C8B-B14F-4D97-AF65-F5344CB8AC3E}">
        <p14:creationId xmlns:p14="http://schemas.microsoft.com/office/powerpoint/2010/main" val="2234067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155" y="-423333"/>
            <a:ext cx="3812645" cy="1566333"/>
          </a:xfrm>
        </p:spPr>
        <p:txBody>
          <a:bodyPr/>
          <a:lstStyle/>
          <a:p>
            <a:r>
              <a:rPr lang="en-US" dirty="0" smtClean="0"/>
              <a:t>It’s Just a Barn</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35865" r="35865"/>
          <a:stretch>
            <a:fillRect/>
          </a:stretch>
        </p:blipFill>
        <p:spPr>
          <a:xfrm>
            <a:off x="1524000" y="1063423"/>
            <a:ext cx="2400925" cy="4572000"/>
          </a:xfrm>
        </p:spPr>
      </p:pic>
      <p:sp>
        <p:nvSpPr>
          <p:cNvPr id="3" name="Text Placeholder 2"/>
          <p:cNvSpPr>
            <a:spLocks noGrp="1"/>
          </p:cNvSpPr>
          <p:nvPr>
            <p:ph type="body" sz="half" idx="2"/>
          </p:nvPr>
        </p:nvSpPr>
        <p:spPr>
          <a:xfrm>
            <a:off x="4495800" y="1447800"/>
            <a:ext cx="4114800" cy="3886199"/>
          </a:xfrm>
        </p:spPr>
        <p:txBody>
          <a:bodyPr>
            <a:noAutofit/>
          </a:bodyPr>
          <a:lstStyle/>
          <a:p>
            <a:pPr>
              <a:spcAft>
                <a:spcPts val="1200"/>
              </a:spcAft>
            </a:pPr>
            <a:r>
              <a:rPr lang="en-US" sz="1600" dirty="0" smtClean="0"/>
              <a:t>Section 106 analysis</a:t>
            </a:r>
          </a:p>
          <a:p>
            <a:pPr>
              <a:spcAft>
                <a:spcPts val="1200"/>
              </a:spcAft>
            </a:pPr>
            <a:r>
              <a:rPr lang="en-US" sz="1600" dirty="0" smtClean="0"/>
              <a:t>Section </a:t>
            </a:r>
            <a:r>
              <a:rPr lang="en-US" sz="1600" dirty="0" smtClean="0"/>
              <a:t>106 clearances are required not only for historic structures but also for archeology</a:t>
            </a:r>
          </a:p>
          <a:p>
            <a:pPr>
              <a:spcAft>
                <a:spcPts val="1200"/>
              </a:spcAft>
            </a:pPr>
            <a:r>
              <a:rPr lang="en-US" sz="1600" dirty="0" smtClean="0"/>
              <a:t>Resources </a:t>
            </a:r>
            <a:r>
              <a:rPr lang="en-US" sz="1600" dirty="0" smtClean="0"/>
              <a:t>that are considered eligible for listing in the National Historic Register are protected 4(f) resources</a:t>
            </a:r>
          </a:p>
          <a:p>
            <a:pPr>
              <a:spcAft>
                <a:spcPts val="1200"/>
              </a:spcAft>
            </a:pPr>
            <a:r>
              <a:rPr lang="en-US" sz="1600" dirty="0" smtClean="0"/>
              <a:t>Consulting </a:t>
            </a:r>
            <a:r>
              <a:rPr lang="en-US" sz="1600" dirty="0" smtClean="0"/>
              <a:t>Parties process</a:t>
            </a:r>
          </a:p>
          <a:p>
            <a:pPr>
              <a:spcAft>
                <a:spcPts val="1200"/>
              </a:spcAft>
            </a:pPr>
            <a:r>
              <a:rPr lang="en-US" sz="1600" dirty="0" smtClean="0"/>
              <a:t>Seeking </a:t>
            </a:r>
            <a:r>
              <a:rPr lang="en-US" sz="1600" dirty="0" smtClean="0"/>
              <a:t>resource agency determinations and clearances post demolition is problematic and are costly to KYTC</a:t>
            </a:r>
          </a:p>
          <a:p>
            <a:pPr>
              <a:spcAft>
                <a:spcPts val="1200"/>
              </a:spcAft>
            </a:pPr>
            <a:r>
              <a:rPr lang="en-US" sz="1600" dirty="0" smtClean="0"/>
              <a:t>Agency </a:t>
            </a:r>
            <a:r>
              <a:rPr lang="en-US" sz="1600" dirty="0" smtClean="0"/>
              <a:t>process and resource agency coordination and cooperation</a:t>
            </a:r>
          </a:p>
          <a:p>
            <a:pPr>
              <a:spcAft>
                <a:spcPts val="1200"/>
              </a:spcAft>
            </a:pPr>
            <a:endParaRPr lang="en-US" sz="1600" dirty="0"/>
          </a:p>
          <a:p>
            <a:pPr>
              <a:spcAft>
                <a:spcPts val="1200"/>
              </a:spcAft>
            </a:pPr>
            <a:endParaRPr lang="en-US" sz="1600" dirty="0" smtClean="0"/>
          </a:p>
          <a:p>
            <a:pPr>
              <a:spcAft>
                <a:spcPts val="1200"/>
              </a:spcAft>
            </a:pPr>
            <a:endParaRPr lang="en-US" sz="1600" dirty="0" smtClean="0"/>
          </a:p>
          <a:p>
            <a:pPr>
              <a:spcAft>
                <a:spcPts val="1200"/>
              </a:spcAft>
            </a:pPr>
            <a:endParaRPr lang="en-US" sz="1600" dirty="0"/>
          </a:p>
          <a:p>
            <a:pPr>
              <a:spcAft>
                <a:spcPts val="1200"/>
              </a:spcAft>
            </a:pPr>
            <a:endParaRPr lang="en-US" sz="1600" dirty="0"/>
          </a:p>
        </p:txBody>
      </p:sp>
      <p:sp>
        <p:nvSpPr>
          <p:cNvPr id="4" name="Slide Number Placeholder 3"/>
          <p:cNvSpPr>
            <a:spLocks noGrp="1"/>
          </p:cNvSpPr>
          <p:nvPr>
            <p:ph type="sldNum" sz="quarter" idx="12"/>
          </p:nvPr>
        </p:nvSpPr>
        <p:spPr/>
        <p:txBody>
          <a:bodyPr/>
          <a:lstStyle/>
          <a:p>
            <a:fld id="{6BF2206A-74CF-4D7E-8031-F3615C0E7ACE}" type="slidenum">
              <a:rPr lang="en-US" smtClean="0"/>
              <a:t>10</a:t>
            </a:fld>
            <a:endParaRPr lang="en-US" dirty="0"/>
          </a:p>
        </p:txBody>
      </p:sp>
    </p:spTree>
    <p:extLst>
      <p:ext uri="{BB962C8B-B14F-4D97-AF65-F5344CB8AC3E}">
        <p14:creationId xmlns:p14="http://schemas.microsoft.com/office/powerpoint/2010/main" val="3112674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KYTC Reevaluation Process Summary</a:t>
            </a: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sz="1600" b="1" dirty="0" smtClean="0"/>
              <a:t>Reevaluation process for a project with no changes </a:t>
            </a:r>
            <a:endParaRPr lang="en-US" sz="1600" b="1" dirty="0">
              <a:solidFill>
                <a:schemeClr val="tx1"/>
              </a:solidFill>
            </a:endParaRPr>
          </a:p>
          <a:p>
            <a:pPr marL="0" indent="0">
              <a:buNone/>
            </a:pPr>
            <a:r>
              <a:rPr lang="en-US" sz="1600" dirty="0"/>
              <a:t>	</a:t>
            </a:r>
            <a:r>
              <a:rPr lang="en-US" sz="1600" i="1" dirty="0" smtClean="0"/>
              <a:t>Project Impacts Reevaluation Summary</a:t>
            </a:r>
            <a:r>
              <a:rPr lang="en-US" sz="1600" dirty="0" smtClean="0"/>
              <a:t>, TC58-49 is required 	to be completed.  For reevaluations of CE3, EA/FONSI or ROD 	the reevaluation summary sheet is required to be submitted 	to FHWA for approval.</a:t>
            </a:r>
          </a:p>
          <a:p>
            <a:pPr marL="0" indent="0">
              <a:buNone/>
            </a:pPr>
            <a:r>
              <a:rPr lang="en-US" sz="1600" b="1" dirty="0"/>
              <a:t>Reevaluation process for </a:t>
            </a:r>
            <a:r>
              <a:rPr lang="en-US" sz="1600" b="1" dirty="0" smtClean="0"/>
              <a:t>a project’s </a:t>
            </a:r>
            <a:r>
              <a:rPr lang="en-US" sz="1600" b="1" dirty="0"/>
              <a:t>with </a:t>
            </a:r>
            <a:r>
              <a:rPr lang="en-US" sz="1600" b="1" dirty="0" smtClean="0"/>
              <a:t>changes requiring additional assessment </a:t>
            </a:r>
            <a:endParaRPr lang="en-US" sz="1600" b="1" dirty="0"/>
          </a:p>
          <a:p>
            <a:pPr marL="0" indent="0">
              <a:buNone/>
            </a:pPr>
            <a:r>
              <a:rPr lang="en-US" sz="1600" dirty="0"/>
              <a:t>	</a:t>
            </a:r>
            <a:r>
              <a:rPr lang="en-US" sz="1600" i="1" dirty="0"/>
              <a:t>Project Impacts Reevaluation Summary</a:t>
            </a:r>
            <a:r>
              <a:rPr lang="en-US" sz="1600" dirty="0"/>
              <a:t>, </a:t>
            </a:r>
            <a:r>
              <a:rPr lang="en-US" sz="1600" dirty="0" smtClean="0"/>
              <a:t>TC58-49 is </a:t>
            </a:r>
            <a:r>
              <a:rPr lang="en-US" sz="1600" dirty="0"/>
              <a:t>required </a:t>
            </a:r>
            <a:r>
              <a:rPr lang="en-US" sz="1600" dirty="0" smtClean="0"/>
              <a:t>	to </a:t>
            </a:r>
            <a:r>
              <a:rPr lang="en-US" sz="1600" dirty="0"/>
              <a:t>be completed.  </a:t>
            </a:r>
            <a:endParaRPr lang="en-US" sz="1600" dirty="0" smtClean="0"/>
          </a:p>
          <a:p>
            <a:pPr marL="0" indent="0">
              <a:buNone/>
            </a:pPr>
            <a:r>
              <a:rPr lang="en-US" sz="1600" i="1" dirty="0" smtClean="0"/>
              <a:t>	Project Reevaluation, </a:t>
            </a:r>
            <a:r>
              <a:rPr lang="en-US" sz="1600" dirty="0" smtClean="0"/>
              <a:t>TC58-46 </a:t>
            </a:r>
            <a:r>
              <a:rPr lang="en-US" sz="1600" dirty="0"/>
              <a:t>is </a:t>
            </a:r>
            <a:r>
              <a:rPr lang="en-US" sz="1600" dirty="0" smtClean="0"/>
              <a:t>also required to </a:t>
            </a:r>
            <a:r>
              <a:rPr lang="en-US" sz="1600" dirty="0"/>
              <a:t>be </a:t>
            </a:r>
            <a:r>
              <a:rPr lang="en-US" sz="1600" dirty="0" smtClean="0"/>
              <a:t>	completed by the KYTC-DEA subject matter expert.  </a:t>
            </a:r>
            <a:endParaRPr lang="en-US" sz="1600" dirty="0"/>
          </a:p>
          <a:p>
            <a:pPr marL="0" indent="0">
              <a:buNone/>
            </a:pPr>
            <a:r>
              <a:rPr lang="en-US" dirty="0" smtClean="0"/>
              <a:t>	</a:t>
            </a:r>
            <a:r>
              <a:rPr lang="en-US" sz="1600" dirty="0"/>
              <a:t>For reevaluations of CE3, EA/FONSI or </a:t>
            </a:r>
            <a:r>
              <a:rPr lang="en-US" sz="1600" dirty="0" smtClean="0"/>
              <a:t>ROD the 	reevaluation </a:t>
            </a:r>
            <a:r>
              <a:rPr lang="en-US" sz="1600" dirty="0"/>
              <a:t>summary sheet </a:t>
            </a:r>
            <a:r>
              <a:rPr lang="en-US" sz="1600" dirty="0" smtClean="0"/>
              <a:t>and reevaluation sheet for each 	subject matter area is </a:t>
            </a:r>
            <a:r>
              <a:rPr lang="en-US" sz="1600" dirty="0"/>
              <a:t>required to be submitted </a:t>
            </a:r>
            <a:r>
              <a:rPr lang="en-US" sz="1600" dirty="0" smtClean="0"/>
              <a:t>to </a:t>
            </a:r>
            <a:r>
              <a:rPr lang="en-US" sz="1600" dirty="0"/>
              <a:t>FHWA for </a:t>
            </a:r>
            <a:r>
              <a:rPr lang="en-US" sz="1600" dirty="0" smtClean="0"/>
              <a:t>	approval</a:t>
            </a:r>
            <a:r>
              <a:rPr lang="en-US" sz="1600" dirty="0"/>
              <a:t>.</a:t>
            </a:r>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BF2206A-74CF-4D7E-8031-F3615C0E7ACE}" type="slidenum">
              <a:rPr lang="en-US" smtClean="0"/>
              <a:t>11</a:t>
            </a:fld>
            <a:endParaRPr lang="en-US" dirty="0"/>
          </a:p>
        </p:txBody>
      </p:sp>
    </p:spTree>
    <p:extLst>
      <p:ext uri="{BB962C8B-B14F-4D97-AF65-F5344CB8AC3E}">
        <p14:creationId xmlns:p14="http://schemas.microsoft.com/office/powerpoint/2010/main" val="2715307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Document Expired? </a:t>
            </a:r>
            <a:endParaRPr lang="en-US" dirty="0"/>
          </a:p>
        </p:txBody>
      </p:sp>
      <p:sp>
        <p:nvSpPr>
          <p:cNvPr id="3" name="Content Placeholder 2"/>
          <p:cNvSpPr>
            <a:spLocks noGrp="1"/>
          </p:cNvSpPr>
          <p:nvPr>
            <p:ph idx="1"/>
          </p:nvPr>
        </p:nvSpPr>
        <p:spPr>
          <a:xfrm>
            <a:off x="828436" y="2743200"/>
            <a:ext cx="6711654" cy="3962406"/>
          </a:xfrm>
        </p:spPr>
        <p:txBody>
          <a:bodyPr>
            <a:normAutofit fontScale="25000" lnSpcReduction="20000"/>
          </a:bodyPr>
          <a:lstStyle/>
          <a:p>
            <a:r>
              <a:rPr lang="en-US" sz="6200" dirty="0" smtClean="0"/>
              <a:t>Original NEPA document or previous reevaluation has expired and project now requires authorization of Right of Way, Utility, or Construction funding</a:t>
            </a:r>
          </a:p>
          <a:p>
            <a:r>
              <a:rPr lang="en-US" sz="6200" dirty="0" smtClean="0"/>
              <a:t>Has there been changes to the project’s scope or have areas been added to the project not previously assessed?</a:t>
            </a:r>
          </a:p>
          <a:p>
            <a:pPr marL="0" indent="0">
              <a:buNone/>
            </a:pPr>
            <a:r>
              <a:rPr lang="en-US" sz="6200" dirty="0"/>
              <a:t>	</a:t>
            </a:r>
            <a:r>
              <a:rPr lang="en-US" sz="6200" dirty="0" smtClean="0"/>
              <a:t>EPM </a:t>
            </a:r>
            <a:r>
              <a:rPr lang="en-US" sz="6200" dirty="0"/>
              <a:t>coordination with District EC and </a:t>
            </a:r>
            <a:r>
              <a:rPr lang="en-US" sz="6200" dirty="0" smtClean="0"/>
              <a:t>Project Manager</a:t>
            </a:r>
          </a:p>
          <a:p>
            <a:r>
              <a:rPr lang="en-US" sz="6200" dirty="0" smtClean="0"/>
              <a:t>Based on information received by EPM a decision whether or not reevaluation is applicable</a:t>
            </a:r>
          </a:p>
          <a:p>
            <a:r>
              <a:rPr lang="en-US" sz="6200" dirty="0" smtClean="0"/>
              <a:t>If project changes have occurred, EPM coordinates with SMEs, to define additional assessment needs and requirements </a:t>
            </a:r>
            <a:endParaRPr lang="en-US" sz="6200" dirty="0"/>
          </a:p>
          <a:p>
            <a:pPr marL="0" indent="0">
              <a:buNone/>
            </a:pPr>
            <a:endParaRPr lang="en-US" sz="6200" dirty="0" smtClean="0"/>
          </a:p>
          <a:p>
            <a:endParaRPr lang="en-US" dirty="0"/>
          </a:p>
          <a:p>
            <a:endParaRPr lang="en-US" dirty="0" smtClean="0"/>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6BF2206A-74CF-4D7E-8031-F3615C0E7ACE}" type="slidenum">
              <a:rPr lang="en-US" smtClean="0"/>
              <a:t>2</a:t>
            </a:fld>
            <a:endParaRPr lang="en-US" dirty="0"/>
          </a:p>
        </p:txBody>
      </p:sp>
    </p:spTree>
    <p:extLst>
      <p:ext uri="{BB962C8B-B14F-4D97-AF65-F5344CB8AC3E}">
        <p14:creationId xmlns:p14="http://schemas.microsoft.com/office/powerpoint/2010/main" val="2368877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Reevaluation Applicability</a:t>
            </a:r>
            <a:endParaRPr lang="en-US" sz="3600" dirty="0"/>
          </a:p>
        </p:txBody>
      </p:sp>
      <p:sp>
        <p:nvSpPr>
          <p:cNvPr id="3" name="Text Placeholder 2"/>
          <p:cNvSpPr>
            <a:spLocks noGrp="1"/>
          </p:cNvSpPr>
          <p:nvPr>
            <p:ph type="body" idx="1"/>
          </p:nvPr>
        </p:nvSpPr>
        <p:spPr>
          <a:xfrm>
            <a:off x="1143000" y="1905000"/>
            <a:ext cx="3352800" cy="576262"/>
          </a:xfrm>
        </p:spPr>
        <p:txBody>
          <a:bodyPr/>
          <a:lstStyle/>
          <a:p>
            <a:r>
              <a:rPr lang="en-US" dirty="0" smtClean="0"/>
              <a:t>Reevaluation</a:t>
            </a:r>
          </a:p>
          <a:p>
            <a:endParaRPr lang="en-US" dirty="0"/>
          </a:p>
        </p:txBody>
      </p:sp>
      <p:sp>
        <p:nvSpPr>
          <p:cNvPr id="4" name="Content Placeholder 3"/>
          <p:cNvSpPr>
            <a:spLocks noGrp="1"/>
          </p:cNvSpPr>
          <p:nvPr>
            <p:ph sz="half" idx="2"/>
          </p:nvPr>
        </p:nvSpPr>
        <p:spPr>
          <a:xfrm>
            <a:off x="827700" y="2514600"/>
            <a:ext cx="5420700" cy="3741738"/>
          </a:xfrm>
        </p:spPr>
        <p:txBody>
          <a:bodyPr>
            <a:normAutofit/>
          </a:bodyPr>
          <a:lstStyle/>
          <a:p>
            <a:r>
              <a:rPr lang="en-US" sz="1600" dirty="0" smtClean="0"/>
              <a:t>Project changes do not alter project’s original purpose and need.</a:t>
            </a:r>
          </a:p>
          <a:p>
            <a:r>
              <a:rPr lang="en-US" sz="1600" dirty="0" smtClean="0"/>
              <a:t>Project changes do not include new alternates that were not analyzed in the original environmental document</a:t>
            </a:r>
          </a:p>
          <a:p>
            <a:r>
              <a:rPr lang="en-US" sz="1600" dirty="0" smtClean="0"/>
              <a:t>Project changes do not invalidate the original NEPA decision</a:t>
            </a:r>
            <a:endParaRPr lang="en-US" sz="1600" dirty="0"/>
          </a:p>
          <a:p>
            <a:endParaRPr lang="en-US" dirty="0"/>
          </a:p>
        </p:txBody>
      </p:sp>
      <p:sp>
        <p:nvSpPr>
          <p:cNvPr id="5" name="Text Placeholder 4"/>
          <p:cNvSpPr>
            <a:spLocks noGrp="1"/>
          </p:cNvSpPr>
          <p:nvPr>
            <p:ph type="body" sz="quarter" idx="3"/>
          </p:nvPr>
        </p:nvSpPr>
        <p:spPr>
          <a:xfrm>
            <a:off x="4495800" y="1905000"/>
            <a:ext cx="4038600" cy="576262"/>
          </a:xfrm>
        </p:spPr>
        <p:txBody>
          <a:bodyPr/>
          <a:lstStyle/>
          <a:p>
            <a:endParaRPr lang="en-US" dirty="0"/>
          </a:p>
        </p:txBody>
      </p:sp>
      <p:sp>
        <p:nvSpPr>
          <p:cNvPr id="6" name="Content Placeholder 5"/>
          <p:cNvSpPr>
            <a:spLocks noGrp="1"/>
          </p:cNvSpPr>
          <p:nvPr>
            <p:ph sz="quarter" idx="4"/>
          </p:nvPr>
        </p:nvSpPr>
        <p:spPr>
          <a:xfrm>
            <a:off x="4241976" y="2514600"/>
            <a:ext cx="4153268" cy="3741738"/>
          </a:xfrm>
        </p:spPr>
        <p:txBody>
          <a:bodyPr>
            <a:normAutofit/>
          </a:bodyPr>
          <a:lstStyle/>
          <a:p>
            <a:pPr marL="0" indent="0">
              <a:buNone/>
            </a:pPr>
            <a:endParaRPr lang="en-US" dirty="0"/>
          </a:p>
        </p:txBody>
      </p:sp>
      <p:sp>
        <p:nvSpPr>
          <p:cNvPr id="7" name="Slide Number Placeholder 6"/>
          <p:cNvSpPr>
            <a:spLocks noGrp="1"/>
          </p:cNvSpPr>
          <p:nvPr>
            <p:ph type="sldNum" sz="quarter" idx="12"/>
          </p:nvPr>
        </p:nvSpPr>
        <p:spPr/>
        <p:txBody>
          <a:bodyPr/>
          <a:lstStyle/>
          <a:p>
            <a:fld id="{6BF2206A-74CF-4D7E-8031-F3615C0E7ACE}" type="slidenum">
              <a:rPr lang="en-US" smtClean="0"/>
              <a:t>3</a:t>
            </a:fld>
            <a:endParaRPr lang="en-US" dirty="0"/>
          </a:p>
        </p:txBody>
      </p:sp>
    </p:spTree>
    <p:extLst>
      <p:ext uri="{BB962C8B-B14F-4D97-AF65-F5344CB8AC3E}">
        <p14:creationId xmlns:p14="http://schemas.microsoft.com/office/powerpoint/2010/main" val="263935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should reevaluations be documented? </a:t>
            </a:r>
          </a:p>
        </p:txBody>
      </p:sp>
      <p:sp>
        <p:nvSpPr>
          <p:cNvPr id="3" name="Content Placeholder 2"/>
          <p:cNvSpPr>
            <a:spLocks noGrp="1"/>
          </p:cNvSpPr>
          <p:nvPr>
            <p:ph idx="1"/>
          </p:nvPr>
        </p:nvSpPr>
        <p:spPr>
          <a:xfrm>
            <a:off x="457200" y="2438400"/>
            <a:ext cx="8458200" cy="4038600"/>
          </a:xfrm>
        </p:spPr>
        <p:txBody>
          <a:bodyPr>
            <a:normAutofit/>
          </a:bodyPr>
          <a:lstStyle/>
          <a:p>
            <a:r>
              <a:rPr lang="en-US" sz="1800" dirty="0" smtClean="0"/>
              <a:t>KYTC-DEA reevaluation process</a:t>
            </a:r>
          </a:p>
          <a:p>
            <a:pPr lvl="1"/>
            <a:r>
              <a:rPr lang="en-US" dirty="0" smtClean="0"/>
              <a:t>Projects with no changes in plans or scope outside previous NEPA assessment activities  in the latest approved environmental document or previous reevaluation can be documented using KYTC-DEA Form TC-49, Rev 5/2018, </a:t>
            </a:r>
            <a:r>
              <a:rPr lang="en-US" i="1" dirty="0" smtClean="0"/>
              <a:t>Project Impacts Reevaluation Summary</a:t>
            </a:r>
          </a:p>
          <a:p>
            <a:pPr lvl="1"/>
            <a:r>
              <a:rPr lang="en-US" i="1" dirty="0" smtClean="0"/>
              <a:t>CE1 reevaluations require EC and Project Manager’s signatures for approval  </a:t>
            </a:r>
          </a:p>
          <a:p>
            <a:pPr lvl="1"/>
            <a:r>
              <a:rPr lang="en-US" i="1" dirty="0" smtClean="0"/>
              <a:t>CE2 reevaluations require EC, </a:t>
            </a:r>
            <a:r>
              <a:rPr lang="en-US" i="1" dirty="0"/>
              <a:t>Project </a:t>
            </a:r>
            <a:r>
              <a:rPr lang="en-US" i="1" dirty="0" smtClean="0"/>
              <a:t>Manager, and DEA Division Director’s </a:t>
            </a:r>
            <a:r>
              <a:rPr lang="en-US" i="1" dirty="0"/>
              <a:t>signatures for </a:t>
            </a:r>
            <a:r>
              <a:rPr lang="en-US" i="1" dirty="0" smtClean="0"/>
              <a:t>approval </a:t>
            </a:r>
            <a:endParaRPr lang="en-US" i="1" dirty="0"/>
          </a:p>
          <a:p>
            <a:pPr lvl="1"/>
            <a:r>
              <a:rPr lang="en-US" i="1" dirty="0" smtClean="0"/>
              <a:t>CE3, EA/FONSI, and ROD reevaluations are required to be submitted to FHWA for final approval</a:t>
            </a:r>
            <a:endParaRPr lang="en-US" i="1" dirty="0"/>
          </a:p>
        </p:txBody>
      </p:sp>
      <p:sp>
        <p:nvSpPr>
          <p:cNvPr id="4" name="Slide Number Placeholder 3"/>
          <p:cNvSpPr>
            <a:spLocks noGrp="1"/>
          </p:cNvSpPr>
          <p:nvPr>
            <p:ph type="sldNum" sz="quarter" idx="12"/>
          </p:nvPr>
        </p:nvSpPr>
        <p:spPr/>
        <p:txBody>
          <a:bodyPr/>
          <a:lstStyle/>
          <a:p>
            <a:fld id="{6BF2206A-74CF-4D7E-8031-F3615C0E7ACE}" type="slidenum">
              <a:rPr lang="en-US" smtClean="0"/>
              <a:t>4</a:t>
            </a:fld>
            <a:endParaRPr lang="en-US" dirty="0"/>
          </a:p>
        </p:txBody>
      </p:sp>
    </p:spTree>
    <p:extLst>
      <p:ext uri="{BB962C8B-B14F-4D97-AF65-F5344CB8AC3E}">
        <p14:creationId xmlns:p14="http://schemas.microsoft.com/office/powerpoint/2010/main" val="304065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592490" cy="1400530"/>
          </a:xfrm>
        </p:spPr>
        <p:txBody>
          <a:bodyPr/>
          <a:lstStyle/>
          <a:p>
            <a:pPr algn="ctr"/>
            <a:r>
              <a:rPr lang="en-US" sz="3200" dirty="0" smtClean="0"/>
              <a:t>KYTC Reevaluation Process </a:t>
            </a:r>
            <a:br>
              <a:rPr lang="en-US" sz="3200" dirty="0" smtClean="0"/>
            </a:br>
            <a:r>
              <a:rPr lang="en-US" sz="3200" dirty="0" smtClean="0"/>
              <a:t>KYTC-DEA Project Impacts Reevaluation Summary</a:t>
            </a:r>
            <a:endParaRPr lang="en-US" sz="3200" dirty="0"/>
          </a:p>
        </p:txBody>
      </p:sp>
      <p:pic>
        <p:nvPicPr>
          <p:cNvPr id="5" name="Content Placeholder 4"/>
          <p:cNvPicPr>
            <a:picLocks noGrp="1" noChangeAspect="1"/>
          </p:cNvPicPr>
          <p:nvPr>
            <p:ph idx="1"/>
          </p:nvPr>
        </p:nvPicPr>
        <p:blipFill>
          <a:blip r:embed="rId3"/>
          <a:stretch>
            <a:fillRect/>
          </a:stretch>
        </p:blipFill>
        <p:spPr>
          <a:xfrm>
            <a:off x="2578434" y="2052638"/>
            <a:ext cx="3209258" cy="4195762"/>
          </a:xfrm>
          <a:prstGeom prst="rect">
            <a:avLst/>
          </a:prstGeom>
        </p:spPr>
      </p:pic>
      <p:sp>
        <p:nvSpPr>
          <p:cNvPr id="4" name="Slide Number Placeholder 3"/>
          <p:cNvSpPr>
            <a:spLocks noGrp="1"/>
          </p:cNvSpPr>
          <p:nvPr>
            <p:ph type="sldNum" sz="quarter" idx="12"/>
          </p:nvPr>
        </p:nvSpPr>
        <p:spPr/>
        <p:txBody>
          <a:bodyPr/>
          <a:lstStyle/>
          <a:p>
            <a:fld id="{6BF2206A-74CF-4D7E-8031-F3615C0E7ACE}" type="slidenum">
              <a:rPr lang="en-US" smtClean="0"/>
              <a:t>5</a:t>
            </a:fld>
            <a:endParaRPr lang="en-US" dirty="0"/>
          </a:p>
        </p:txBody>
      </p:sp>
    </p:spTree>
    <p:extLst>
      <p:ext uri="{BB962C8B-B14F-4D97-AF65-F5344CB8AC3E}">
        <p14:creationId xmlns:p14="http://schemas.microsoft.com/office/powerpoint/2010/main" val="54916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should reevaluations be documented? </a:t>
            </a:r>
          </a:p>
        </p:txBody>
      </p:sp>
      <p:sp>
        <p:nvSpPr>
          <p:cNvPr id="3" name="Content Placeholder 2"/>
          <p:cNvSpPr>
            <a:spLocks noGrp="1"/>
          </p:cNvSpPr>
          <p:nvPr>
            <p:ph idx="1"/>
          </p:nvPr>
        </p:nvSpPr>
        <p:spPr>
          <a:xfrm>
            <a:off x="457200" y="2438400"/>
            <a:ext cx="8458200" cy="4038600"/>
          </a:xfrm>
        </p:spPr>
        <p:txBody>
          <a:bodyPr>
            <a:normAutofit lnSpcReduction="10000"/>
          </a:bodyPr>
          <a:lstStyle/>
          <a:p>
            <a:r>
              <a:rPr lang="en-US" sz="2500" dirty="0" smtClean="0"/>
              <a:t>KYTC-DEA reevaluation process</a:t>
            </a:r>
          </a:p>
          <a:p>
            <a:pPr lvl="1"/>
            <a:r>
              <a:rPr lang="en-US" sz="2300" dirty="0" smtClean="0"/>
              <a:t>If the project has undergone changes in plans or to scope outside NEPA assessment activities in the latest approved environmental document or previous reevaluation, then the reevaluation can be documented using KYTC-DEA Form TC-49, Rev 5/2018, </a:t>
            </a:r>
            <a:r>
              <a:rPr lang="en-US" sz="2300" i="1" dirty="0" smtClean="0"/>
              <a:t>Project Impacts Reevaluation Summary.</a:t>
            </a:r>
          </a:p>
          <a:p>
            <a:pPr lvl="1"/>
            <a:r>
              <a:rPr lang="en-US" sz="2300" dirty="0" smtClean="0"/>
              <a:t>Additionally, to document assessment of project changes the completed KYTC-DEA Form TC-46, Rev 11/2013, </a:t>
            </a:r>
            <a:r>
              <a:rPr lang="en-US" sz="2300" i="1" dirty="0" smtClean="0"/>
              <a:t>Project Reevaluation </a:t>
            </a:r>
            <a:r>
              <a:rPr lang="en-US" sz="2300" dirty="0" smtClean="0"/>
              <a:t>for each applicable subject matter area is also required.</a:t>
            </a:r>
            <a:endParaRPr lang="en-US" sz="2300" dirty="0"/>
          </a:p>
        </p:txBody>
      </p:sp>
      <p:sp>
        <p:nvSpPr>
          <p:cNvPr id="4" name="Slide Number Placeholder 3"/>
          <p:cNvSpPr>
            <a:spLocks noGrp="1"/>
          </p:cNvSpPr>
          <p:nvPr>
            <p:ph type="sldNum" sz="quarter" idx="12"/>
          </p:nvPr>
        </p:nvSpPr>
        <p:spPr/>
        <p:txBody>
          <a:bodyPr/>
          <a:lstStyle/>
          <a:p>
            <a:fld id="{6BF2206A-74CF-4D7E-8031-F3615C0E7ACE}" type="slidenum">
              <a:rPr lang="en-US" smtClean="0"/>
              <a:t>6</a:t>
            </a:fld>
            <a:endParaRPr lang="en-US" dirty="0"/>
          </a:p>
        </p:txBody>
      </p:sp>
    </p:spTree>
    <p:extLst>
      <p:ext uri="{BB962C8B-B14F-4D97-AF65-F5344CB8AC3E}">
        <p14:creationId xmlns:p14="http://schemas.microsoft.com/office/powerpoint/2010/main" val="3584877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0"/>
            <a:ext cx="7055380" cy="1091248"/>
          </a:xfrm>
        </p:spPr>
        <p:txBody>
          <a:bodyPr/>
          <a:lstStyle/>
          <a:p>
            <a:r>
              <a:rPr lang="en-US" sz="2400" dirty="0"/>
              <a:t>KYTC Reevaluation Process </a:t>
            </a:r>
            <a:br>
              <a:rPr lang="en-US" sz="2400" dirty="0"/>
            </a:br>
            <a:r>
              <a:rPr lang="en-US" sz="2400" dirty="0"/>
              <a:t>KYTC-DEA Project </a:t>
            </a:r>
            <a:r>
              <a:rPr lang="en-US" sz="2400" dirty="0" smtClean="0"/>
              <a:t>Reevaluation Sheets</a:t>
            </a:r>
            <a:endParaRPr lang="en-US" sz="2400" dirty="0"/>
          </a:p>
        </p:txBody>
      </p:sp>
      <p:pic>
        <p:nvPicPr>
          <p:cNvPr id="5" name="Content Placeholder 4"/>
          <p:cNvPicPr>
            <a:picLocks noGrp="1" noChangeAspect="1"/>
          </p:cNvPicPr>
          <p:nvPr>
            <p:ph idx="1"/>
          </p:nvPr>
        </p:nvPicPr>
        <p:blipFill>
          <a:blip r:embed="rId2"/>
          <a:stretch>
            <a:fillRect/>
          </a:stretch>
        </p:blipFill>
        <p:spPr>
          <a:xfrm>
            <a:off x="1219200" y="1981200"/>
            <a:ext cx="6711950" cy="4175636"/>
          </a:xfrm>
          <a:prstGeom prst="rect">
            <a:avLst/>
          </a:prstGeom>
        </p:spPr>
      </p:pic>
      <p:sp>
        <p:nvSpPr>
          <p:cNvPr id="4" name="Slide Number Placeholder 3"/>
          <p:cNvSpPr>
            <a:spLocks noGrp="1"/>
          </p:cNvSpPr>
          <p:nvPr>
            <p:ph type="sldNum" sz="quarter" idx="12"/>
          </p:nvPr>
        </p:nvSpPr>
        <p:spPr/>
        <p:txBody>
          <a:bodyPr/>
          <a:lstStyle/>
          <a:p>
            <a:fld id="{6BF2206A-74CF-4D7E-8031-F3615C0E7ACE}" type="slidenum">
              <a:rPr lang="en-US" smtClean="0"/>
              <a:t>7</a:t>
            </a:fld>
            <a:endParaRPr lang="en-US" dirty="0"/>
          </a:p>
        </p:txBody>
      </p:sp>
    </p:spTree>
    <p:extLst>
      <p:ext uri="{BB962C8B-B14F-4D97-AF65-F5344CB8AC3E}">
        <p14:creationId xmlns:p14="http://schemas.microsoft.com/office/powerpoint/2010/main" val="1627090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52718"/>
            <a:ext cx="6858000" cy="1400530"/>
          </a:xfrm>
        </p:spPr>
        <p:txBody>
          <a:bodyPr>
            <a:normAutofit/>
          </a:bodyPr>
          <a:lstStyle/>
          <a:p>
            <a:r>
              <a:rPr lang="en-US" sz="3200" dirty="0"/>
              <a:t>How should reevaluations be </a:t>
            </a:r>
            <a:r>
              <a:rPr lang="en-US" sz="3200" dirty="0" smtClean="0"/>
              <a:t>tracked?  EATS Input</a:t>
            </a:r>
            <a:endParaRPr lang="en-US" sz="3200" dirty="0"/>
          </a:p>
        </p:txBody>
      </p:sp>
      <p:sp>
        <p:nvSpPr>
          <p:cNvPr id="2" name="Content Placeholder 1"/>
          <p:cNvSpPr>
            <a:spLocks noGrp="1"/>
          </p:cNvSpPr>
          <p:nvPr>
            <p:ph idx="1"/>
          </p:nvPr>
        </p:nvSpPr>
        <p:spPr/>
        <p:txBody>
          <a:bodyPr/>
          <a:lstStyle/>
          <a:p>
            <a:pPr marL="0" indent="0">
              <a:buNone/>
            </a:pPr>
            <a:endParaRPr lang="en-US" sz="24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6BF2206A-74CF-4D7E-8031-F3615C0E7ACE}" type="slidenum">
              <a:rPr lang="en-US" smtClean="0"/>
              <a:t>8</a:t>
            </a:fld>
            <a:endParaRPr lang="en-US" dirty="0"/>
          </a:p>
        </p:txBody>
      </p:sp>
      <p:pic>
        <p:nvPicPr>
          <p:cNvPr id="5" name="Picture 4"/>
          <p:cNvPicPr>
            <a:picLocks noChangeAspect="1"/>
          </p:cNvPicPr>
          <p:nvPr/>
        </p:nvPicPr>
        <p:blipFill>
          <a:blip r:embed="rId2"/>
          <a:stretch>
            <a:fillRect/>
          </a:stretch>
        </p:blipFill>
        <p:spPr>
          <a:xfrm>
            <a:off x="930971" y="2063363"/>
            <a:ext cx="7138384" cy="3962386"/>
          </a:xfrm>
          <a:prstGeom prst="rect">
            <a:avLst/>
          </a:prstGeom>
        </p:spPr>
      </p:pic>
    </p:spTree>
    <p:extLst>
      <p:ext uri="{BB962C8B-B14F-4D97-AF65-F5344CB8AC3E}">
        <p14:creationId xmlns:p14="http://schemas.microsoft.com/office/powerpoint/2010/main" val="377910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228600"/>
            <a:ext cx="7820359" cy="1109133"/>
          </a:xfrm>
        </p:spPr>
        <p:txBody>
          <a:bodyPr/>
          <a:lstStyle/>
          <a:p>
            <a:r>
              <a:rPr lang="en-US" dirty="0" smtClean="0"/>
              <a:t>It’s Just a House</a:t>
            </a:r>
            <a:endParaRPr lang="en-US" dirty="0"/>
          </a:p>
        </p:txBody>
      </p:sp>
      <p:pic>
        <p:nvPicPr>
          <p:cNvPr id="7" name="Picture Placeholder 6"/>
          <p:cNvPicPr>
            <a:picLocks noGrp="1" noChangeAspect="1"/>
          </p:cNvPicPr>
          <p:nvPr>
            <p:ph type="pic" idx="1"/>
          </p:nvPr>
        </p:nvPicPr>
        <p:blipFill>
          <a:blip r:embed="rId2"/>
          <a:srcRect l="30389" r="30389"/>
          <a:stretch>
            <a:fillRect/>
          </a:stretch>
        </p:blipFill>
        <p:spPr>
          <a:xfrm>
            <a:off x="5029201" y="2133600"/>
            <a:ext cx="2286000" cy="4353152"/>
          </a:xfrm>
          <a:prstGeom prst="rect">
            <a:avLst/>
          </a:prstGeom>
        </p:spPr>
      </p:pic>
      <p:sp>
        <p:nvSpPr>
          <p:cNvPr id="3" name="Text Placeholder 2"/>
          <p:cNvSpPr>
            <a:spLocks noGrp="1"/>
          </p:cNvSpPr>
          <p:nvPr>
            <p:ph type="body" sz="half" idx="2"/>
          </p:nvPr>
        </p:nvSpPr>
        <p:spPr>
          <a:xfrm>
            <a:off x="866441" y="1752600"/>
            <a:ext cx="3814728" cy="2895600"/>
          </a:xfrm>
        </p:spPr>
        <p:txBody>
          <a:bodyPr>
            <a:noAutofit/>
          </a:bodyPr>
          <a:lstStyle/>
          <a:p>
            <a:r>
              <a:rPr lang="en-US" sz="1800" dirty="0" smtClean="0"/>
              <a:t>Was the property assessed during the original NEPA analysis or in a reevaluation or supplemental document?</a:t>
            </a:r>
          </a:p>
          <a:p>
            <a:endParaRPr lang="en-US" sz="1800" dirty="0"/>
          </a:p>
          <a:p>
            <a:r>
              <a:rPr lang="en-US" sz="1800" dirty="0" smtClean="0"/>
              <a:t>If not, then NEPA analysis is required and a summary of assessment activities and subsequent mitigation, if applicable, is required to be summarized in a reevaluation or in a supplemental environmental document.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6BF2206A-74CF-4D7E-8031-F3615C0E7ACE}" type="slidenum">
              <a:rPr lang="en-US" smtClean="0"/>
              <a:t>9</a:t>
            </a:fld>
            <a:endParaRPr lang="en-US" dirty="0"/>
          </a:p>
        </p:txBody>
      </p:sp>
    </p:spTree>
    <p:extLst>
      <p:ext uri="{BB962C8B-B14F-4D97-AF65-F5344CB8AC3E}">
        <p14:creationId xmlns:p14="http://schemas.microsoft.com/office/powerpoint/2010/main" val="1392775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b47a5aad-adfb-4dac-9d3f-47090e67d565">2018</Year>
    <Day xmlns="b47a5aad-adfb-4dac-9d3f-47090e67d565">Wednesday</Day>
    <Speakers xmlns="b47a5aad-adfb-4dac-9d3f-47090e67d565">Scott Schurman</Speakers>
    <Section xmlns="b47a5aad-adfb-4dac-9d3f-47090e67d565">Project Management</Section>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2C0547-DC68-4755-9080-99B7F5631177}">
  <ds:schemaRefs>
    <ds:schemaRef ds:uri="http://schemas.microsoft.com/office/2006/metadata/properties"/>
    <ds:schemaRef ds:uri="1b7c3a04-61b4-4275-ac5f-2427af7ae0f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5a8aac48-c0fd-473b-ad76-242efc5823de"/>
    <ds:schemaRef ds:uri="http://www.w3.org/XML/1998/namespace"/>
  </ds:schemaRefs>
</ds:datastoreItem>
</file>

<file path=customXml/itemProps2.xml><?xml version="1.0" encoding="utf-8"?>
<ds:datastoreItem xmlns:ds="http://schemas.openxmlformats.org/officeDocument/2006/customXml" ds:itemID="{C0F70F60-4F86-4EEA-B2E2-BA887641CDEE}">
  <ds:schemaRefs>
    <ds:schemaRef ds:uri="http://schemas.microsoft.com/sharepoint/events"/>
  </ds:schemaRefs>
</ds:datastoreItem>
</file>

<file path=customXml/itemProps3.xml><?xml version="1.0" encoding="utf-8"?>
<ds:datastoreItem xmlns:ds="http://schemas.openxmlformats.org/officeDocument/2006/customXml" ds:itemID="{96CC9803-E5DA-4EAC-9514-95248CAF53F9}"/>
</file>

<file path=customXml/itemProps4.xml><?xml version="1.0" encoding="utf-8"?>
<ds:datastoreItem xmlns:ds="http://schemas.openxmlformats.org/officeDocument/2006/customXml" ds:itemID="{E3945CE6-A6B8-474E-9EA1-0B2D07D9DB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2475</TotalTime>
  <Words>659</Words>
  <Application>Microsoft Office PowerPoint</Application>
  <PresentationFormat>On-screen Show (4:3)</PresentationFormat>
  <Paragraphs>72</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KYTC Reevaluation Process</vt:lpstr>
      <vt:lpstr>Environmental Document Expired? </vt:lpstr>
      <vt:lpstr>Reevaluation Applicability</vt:lpstr>
      <vt:lpstr>How should reevaluations be documented? </vt:lpstr>
      <vt:lpstr>KYTC Reevaluation Process  KYTC-DEA Project Impacts Reevaluation Summary</vt:lpstr>
      <vt:lpstr>How should reevaluations be documented? </vt:lpstr>
      <vt:lpstr>KYTC Reevaluation Process  KYTC-DEA Project Reevaluation Sheets</vt:lpstr>
      <vt:lpstr>How should reevaluations be tracked?  EATS Input</vt:lpstr>
      <vt:lpstr>It’s Just a House</vt:lpstr>
      <vt:lpstr>It’s Just a Barn</vt:lpstr>
      <vt:lpstr>KYTC Reevaluation Process Summary</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Reevaluate NEPA Decisions</dc:title>
  <dc:creator>USDOT User</dc:creator>
  <cp:lastModifiedBy>Design</cp:lastModifiedBy>
  <cp:revision>94</cp:revision>
  <cp:lastPrinted>2018-08-30T14:42:58Z</cp:lastPrinted>
  <dcterms:created xsi:type="dcterms:W3CDTF">2016-08-09T14:11:28Z</dcterms:created>
  <dcterms:modified xsi:type="dcterms:W3CDTF">2018-09-05T11:45:45Z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y fmtid="{D5CDD505-2E9C-101B-9397-08002B2CF9AE}" pid="3" name="_dlc_DocIdItemGuid">
    <vt:lpwstr>27c699a0-63ef-40ef-b5f5-436906600a3a</vt:lpwstr>
  </property>
</Properties>
</file>